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5462" r:id="rId2"/>
    <p:sldId id="5887" r:id="rId3"/>
    <p:sldId id="5847" r:id="rId4"/>
    <p:sldId id="5888" r:id="rId5"/>
    <p:sldId id="5843" r:id="rId6"/>
    <p:sldId id="5852" r:id="rId7"/>
    <p:sldId id="5889" r:id="rId8"/>
    <p:sldId id="5890" r:id="rId9"/>
    <p:sldId id="5867" r:id="rId10"/>
    <p:sldId id="5892" r:id="rId11"/>
    <p:sldId id="5891" r:id="rId12"/>
    <p:sldId id="5893" r:id="rId13"/>
    <p:sldId id="5864" r:id="rId14"/>
    <p:sldId id="5861" r:id="rId15"/>
    <p:sldId id="5894" r:id="rId16"/>
    <p:sldId id="5895" r:id="rId17"/>
    <p:sldId id="5896" r:id="rId18"/>
    <p:sldId id="5897" r:id="rId19"/>
    <p:sldId id="5898" r:id="rId20"/>
    <p:sldId id="5899" r:id="rId21"/>
    <p:sldId id="5900" r:id="rId22"/>
    <p:sldId id="5901" r:id="rId23"/>
    <p:sldId id="5902" r:id="rId24"/>
    <p:sldId id="5903" r:id="rId25"/>
    <p:sldId id="5904" r:id="rId26"/>
    <p:sldId id="5858" r:id="rId27"/>
    <p:sldId id="5905" r:id="rId28"/>
    <p:sldId id="5851" r:id="rId29"/>
    <p:sldId id="5869" r:id="rId30"/>
    <p:sldId id="5928" r:id="rId31"/>
    <p:sldId id="5943" r:id="rId32"/>
    <p:sldId id="5944" r:id="rId33"/>
    <p:sldId id="5945" r:id="rId34"/>
    <p:sldId id="5946" r:id="rId35"/>
    <p:sldId id="5948" r:id="rId36"/>
    <p:sldId id="5947" r:id="rId37"/>
    <p:sldId id="5949" r:id="rId38"/>
    <p:sldId id="5860" r:id="rId39"/>
    <p:sldId id="5950" r:id="rId40"/>
    <p:sldId id="5951" r:id="rId41"/>
    <p:sldId id="5868" r:id="rId42"/>
    <p:sldId id="5952" r:id="rId43"/>
    <p:sldId id="5953" r:id="rId44"/>
    <p:sldId id="5859" r:id="rId45"/>
    <p:sldId id="5842" r:id="rId4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662"/>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48697088"/>
        <c:axId val="148698624"/>
      </c:areaChart>
      <c:catAx>
        <c:axId val="148697088"/>
        <c:scaling>
          <c:orientation val="minMax"/>
        </c:scaling>
        <c:delete val="1"/>
        <c:axPos val="b"/>
        <c:numFmt formatCode="m/d/yyyy" sourceLinked="1"/>
        <c:majorTickMark val="out"/>
        <c:minorTickMark val="none"/>
        <c:tickLblPos val="none"/>
        <c:crossAx val="148698624"/>
        <c:crosses val="autoZero"/>
        <c:auto val="1"/>
        <c:lblAlgn val="ctr"/>
        <c:lblOffset val="100"/>
        <c:noMultiLvlLbl val="1"/>
      </c:catAx>
      <c:valAx>
        <c:axId val="148698624"/>
        <c:scaling>
          <c:orientation val="minMax"/>
        </c:scaling>
        <c:delete val="1"/>
        <c:axPos val="l"/>
        <c:numFmt formatCode="General" sourceLinked="1"/>
        <c:majorTickMark val="out"/>
        <c:minorTickMark val="none"/>
        <c:tickLblPos val="none"/>
        <c:crossAx val="148697088"/>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2017/11/1</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15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6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858087328"/>
              </p:ext>
            </p:extLst>
          </p:nvPr>
        </p:nvGraphicFramePr>
        <p:xfrm>
          <a:off x="1929130" y="1018540"/>
          <a:ext cx="8997950" cy="5339080"/>
        </p:xfrm>
        <a:graphic>
          <a:graphicData uri="http://schemas.openxmlformats.org/drawingml/2006/table">
            <a:tbl>
              <a:tblPr firstRow="1" bandRow="1">
                <a:tableStyleId>{5C22544A-7EE6-4342-B048-85BDC9FD1C3A}</a:tableStyleId>
              </a:tblPr>
              <a:tblGrid>
                <a:gridCol w="1799590"/>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81"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 xmlns:wpsdc="http://www.wps.cn/officeDocument/2017/drawingmlCustomData"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32"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183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gn="just">
              <a:lnSpc>
                <a:spcPct val="100000"/>
              </a:lnSpc>
              <a:spcBef>
                <a:spcPts val="0"/>
              </a:spcBef>
              <a:spcAft>
                <a:spcPts val="0"/>
              </a:spcAft>
              <a:buNone/>
              <a:extLst>
                <a:ext uri="{35155182-B16C-46BC-9424-99874614C6A1}">
                  <wpsdc:indentchars xmlns="" xmlns:wpsdc="http://www.wps.cn/officeDocument/2017/drawingmlCustomData"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开发小组月工时基本为103h，开发费用为30.97/h，所以开发人员月成本为3189.91/月</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056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总费用为12759.64元。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百度文库 需求工程计划-初步模板[https://wenku.baidu.com/view/bbd0b14f87c24028915fc3ce.html]</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684889"/>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小组成员-朱秉：干系人分析及版本控制。</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16819952"/>
              </p:ext>
            </p:extLst>
          </p:nvPr>
        </p:nvGraphicFramePr>
        <p:xfrm>
          <a:off x="6836410" y="459105"/>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nvGraphicFramePr>
        <p:xfrm>
          <a:off x="6835775" y="2458720"/>
          <a:ext cx="4460240" cy="4572015"/>
        </p:xfrm>
        <a:graphic>
          <a:graphicData uri="http://schemas.openxmlformats.org/drawingml/2006/table">
            <a:tbl>
              <a:tblPr firstRow="1" bandRow="1">
                <a:tableStyleId>{BDBED569-4797-4DF1-A0F4-6AAB3CD982D8}</a:tableStyleId>
              </a:tblPr>
              <a:tblGrid>
                <a:gridCol w="4460240"/>
              </a:tblGrid>
              <a:tr h="304800">
                <a:tc>
                  <a:txBody>
                    <a:bodyPr/>
                    <a:lstStyle/>
                    <a:p>
                      <a:pPr algn="l">
                        <a:buNone/>
                      </a:pPr>
                      <a:r>
                        <a:rPr lang="en-US" altLang="zh-CN" sz="2000" b="0"/>
                        <a:t>《项目章程》</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a:t>《</a:t>
                      </a:r>
                      <a:r>
                        <a:rPr lang="zh-CN" altLang="en-US" sz="2000"/>
                        <a:t>需求变更控制文档</a:t>
                      </a:r>
                      <a:r>
                        <a:rPr lang="en-US" altLang="zh-CN" sz="2000"/>
                        <a:t>》</a:t>
                      </a:r>
                    </a:p>
                  </a:txBody>
                  <a:tcPr marL="0" marR="0" marT="0" marB="1"/>
                </a:tc>
              </a:tr>
              <a:tr h="304800">
                <a:tc>
                  <a:txBody>
                    <a:bodyPr/>
                    <a:lstStyle/>
                    <a:p>
                      <a:pPr indent="0">
                        <a:buNone/>
                      </a:pPr>
                      <a:r>
                        <a:rPr lang="en-US" altLang="zh-CN" sz="2000"/>
                        <a:t>《</a:t>
                      </a:r>
                      <a:r>
                        <a:rPr lang="zh-CN" altLang="en-US" sz="2000"/>
                        <a:t>软件概要设计说明</a:t>
                      </a:r>
                      <a:r>
                        <a:rPr lang="en-US" altLang="zh-CN" sz="2000"/>
                        <a:t>》</a:t>
                      </a:r>
                    </a:p>
                  </a:txBody>
                  <a:tcPr marL="0" marR="0" marT="0" marB="1"/>
                </a:tc>
              </a:tr>
              <a:tr h="304800">
                <a:tc>
                  <a:txBody>
                    <a:bodyPr/>
                    <a:lstStyle/>
                    <a:p>
                      <a:pPr indent="0">
                        <a:buNone/>
                      </a:pPr>
                      <a:r>
                        <a:rPr lang="en-US" altLang="zh-CN" sz="2000"/>
                        <a:t>《</a:t>
                      </a:r>
                      <a:r>
                        <a:rPr lang="zh-CN" altLang="en-US" sz="2000"/>
                        <a:t>系统编码与实现计划</a:t>
                      </a:r>
                      <a:r>
                        <a:rPr lang="en-US" altLang="zh-CN" sz="2000"/>
                        <a:t>》</a:t>
                      </a:r>
                    </a:p>
                  </a:txBody>
                  <a:tcPr marL="0" marR="0" marT="0" marB="1"/>
                </a:tc>
              </a:tr>
              <a:tr h="304800">
                <a:tc>
                  <a:txBody>
                    <a:bodyPr/>
                    <a:lstStyle/>
                    <a:p>
                      <a:pPr indent="0">
                        <a:buNone/>
                      </a:pPr>
                      <a:r>
                        <a:rPr lang="en-US" altLang="zh-CN" sz="2000"/>
                        <a:t>《</a:t>
                      </a:r>
                      <a:r>
                        <a:rPr lang="zh-CN" altLang="en-US" sz="2000"/>
                        <a:t>测试计划</a:t>
                      </a:r>
                      <a:r>
                        <a:rPr lang="en-US" altLang="zh-CN" sz="2000"/>
                        <a:t>》</a:t>
                      </a:r>
                    </a:p>
                  </a:txBody>
                  <a:tcPr marL="0" marR="0" marT="0" marB="1"/>
                </a:tc>
              </a:tr>
              <a:tr h="304800">
                <a:tc>
                  <a:txBody>
                    <a:bodyPr/>
                    <a:lstStyle/>
                    <a:p>
                      <a:pPr indent="0">
                        <a:buNone/>
                      </a:pPr>
                      <a:r>
                        <a:rPr lang="en-US" altLang="zh-CN" sz="2000"/>
                        <a:t>《</a:t>
                      </a:r>
                      <a:r>
                        <a:rPr lang="zh-CN" altLang="en-US" sz="2000"/>
                        <a:t>工程部署计划</a:t>
                      </a:r>
                      <a:r>
                        <a:rPr lang="en-US" altLang="zh-CN" sz="2000"/>
                        <a:t>》</a:t>
                      </a:r>
                    </a:p>
                  </a:txBody>
                  <a:tcPr marL="0" marR="0" marT="0" marB="1"/>
                </a:tc>
              </a:tr>
              <a:tr h="304800">
                <a:tc>
                  <a:txBody>
                    <a:bodyPr/>
                    <a:lstStyle/>
                    <a:p>
                      <a:pPr indent="0">
                        <a:buNone/>
                      </a:pPr>
                      <a:r>
                        <a:rPr lang="en-US" altLang="zh-CN" sz="2000"/>
                        <a:t>《</a:t>
                      </a:r>
                      <a:r>
                        <a:rPr lang="zh-CN" altLang="en-US" sz="2000"/>
                        <a:t>培训计划</a:t>
                      </a:r>
                      <a:r>
                        <a:rPr lang="en-US" altLang="zh-CN" sz="2000"/>
                        <a:t>》</a:t>
                      </a:r>
                    </a:p>
                  </a:txBody>
                  <a:tcPr marL="0" marR="0" marT="0" marB="1"/>
                </a:tc>
              </a:tr>
              <a:tr h="304800">
                <a:tc>
                  <a:txBody>
                    <a:bodyPr/>
                    <a:lstStyle/>
                    <a:p>
                      <a:pPr indent="0">
                        <a:buNone/>
                      </a:pPr>
                      <a:r>
                        <a:rPr lang="en-US" altLang="zh-CN" sz="2000"/>
                        <a:t>《</a:t>
                      </a:r>
                      <a:r>
                        <a:rPr lang="zh-CN" altLang="en-US" sz="2000"/>
                        <a:t>系统维护计划</a:t>
                      </a:r>
                      <a:r>
                        <a:rPr lang="en-US" altLang="zh-CN" sz="2000"/>
                        <a:t>》</a:t>
                      </a:r>
                    </a:p>
                  </a:txBody>
                  <a:tcPr marL="0" marR="0" marT="0" marB="1"/>
                </a:tc>
              </a:tr>
              <a:tr h="304800">
                <a:tc>
                  <a:txBody>
                    <a:bodyPr/>
                    <a:lstStyle/>
                    <a:p>
                      <a:pPr indent="0">
                        <a:buNone/>
                      </a:pPr>
                      <a:r>
                        <a:rPr lang="en-US" altLang="zh-CN" sz="2000"/>
                        <a:t>《</a:t>
                      </a:r>
                      <a:r>
                        <a:rPr lang="zh-CN" altLang="en-US" sz="2000"/>
                        <a:t>项目总体报告</a:t>
                      </a:r>
                      <a:r>
                        <a:rPr lang="en-US" altLang="zh-CN" sz="200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2814</Words>
  <Application>Microsoft Office PowerPoint</Application>
  <PresentationFormat>自定义</PresentationFormat>
  <Paragraphs>625</Paragraphs>
  <Slides>45</Slides>
  <Notes>44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2017-11-01T14:53:11Z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